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9F15-7A45-4A7A-9530-E7E2AFF20134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0B9D7-585D-4A59-BB63-AB07513B9CE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654D-ADDA-434A-96FB-4C15784E6D0D}" type="datetimeFigureOut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9B1D-19B9-47A2-A688-EACEEE36EE6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241FC-620E-4B9F-AC82-898CE14FC3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07504" y="2526417"/>
            <a:ext cx="8136904" cy="39989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algn="just" defTabSz="8001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В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России мотоциклы есть у 3% населения, при этом мотоциклисты попадают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в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смертельные ДТП в 29 раз чаще, чем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автомобилисты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latin typeface="FranklinGothicBookC"/>
              <a:cs typeface="Times New Roman" panose="02020603050405020304" pitchFamily="18" charset="0"/>
            </a:endParaRPr>
          </a:p>
          <a:p>
            <a:pPr marL="0" lvl="1" algn="just" defTabSz="800100">
              <a:spcBef>
                <a:spcPct val="0"/>
              </a:spcBef>
              <a:buFont typeface="Wingdings" pitchFamily="2" charset="2"/>
              <a:buChar char="Ø"/>
            </a:pPr>
            <a:endParaRPr lang="ru-RU" sz="1600" b="1" dirty="0" smtClean="0">
              <a:latin typeface="FranklinGothicBookC"/>
              <a:cs typeface="Times New Roman" panose="02020603050405020304" pitchFamily="18" charset="0"/>
            </a:endParaRPr>
          </a:p>
          <a:p>
            <a:pPr marL="0" lvl="1" algn="just" defTabSz="800100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Шанс</a:t>
            </a: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ы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погибнуть за рулем байка оцениваются как 1 к 860, при этом количество погибших в ДТП байкеров составляет не более </a:t>
            </a: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4% общего числа жертв. </a:t>
            </a:r>
            <a:endParaRPr lang="ru-RU" sz="1600" b="1" dirty="0" smtClean="0">
              <a:latin typeface="FranklinGothicBookC"/>
              <a:cs typeface="Times New Roman" panose="02020603050405020304" pitchFamily="18" charset="0"/>
            </a:endParaRPr>
          </a:p>
          <a:p>
            <a:pPr marL="0" lvl="1" algn="just" defTabSz="800100">
              <a:spcBef>
                <a:spcPct val="0"/>
              </a:spcBef>
            </a:pPr>
            <a:endParaRPr lang="ru-RU" sz="1600" b="1" dirty="0" smtClean="0">
              <a:latin typeface="FranklinGothicBookC"/>
              <a:cs typeface="Times New Roman" panose="02020603050405020304" pitchFamily="18" charset="0"/>
            </a:endParaRPr>
          </a:p>
          <a:p>
            <a:pPr marL="0" lvl="1" algn="just" defTabSz="8001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Основная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причина гибели мотоциклистов — несоблюдение водителями автомобилей правил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маневрирования</a:t>
            </a: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. </a:t>
            </a:r>
          </a:p>
          <a:p>
            <a:pPr marL="0" lvl="1" algn="just" defTabSz="800100">
              <a:spcBef>
                <a:spcPct val="0"/>
              </a:spcBef>
            </a:pPr>
            <a:endParaRPr lang="ru-RU" sz="1600" b="1" dirty="0" smtClean="0">
              <a:latin typeface="FranklinGothicBookC"/>
              <a:cs typeface="Times New Roman" panose="02020603050405020304" pitchFamily="18" charset="0"/>
            </a:endParaRPr>
          </a:p>
          <a:p>
            <a:pPr marL="0" lvl="1" defTabSz="800100"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С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ами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мотоциклисты </a:t>
            </a: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также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допускают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ряд серьезных нарушений на дорогах. </a:t>
            </a: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В числе нарушений: д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вижение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между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полос</a:t>
            </a: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езд</a:t>
            </a: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а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с превышением</a:t>
            </a: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скорости</a:t>
            </a:r>
            <a:r>
              <a:rPr lang="ru-RU" sz="1600" b="1" dirty="0" smtClean="0">
                <a:latin typeface="FranklinGothicBookC"/>
                <a:cs typeface="Times New Roman" panose="02020603050405020304" pitchFamily="18" charset="0"/>
              </a:rPr>
              <a:t>, без шлема и защиты, перестроение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без </a:t>
            </a:r>
            <a:r>
              <a:rPr lang="en-US" sz="1600" b="1" dirty="0" smtClean="0">
                <a:latin typeface="FranklinGothicBookC"/>
                <a:cs typeface="Times New Roman" panose="02020603050405020304" pitchFamily="18" charset="0"/>
              </a:rPr>
              <a:t>поворотников.</a:t>
            </a:r>
            <a:endParaRPr lang="ru-RU" sz="1600" b="1" kern="1200" dirty="0">
              <a:latin typeface="FranklinGothicBookC"/>
              <a:cs typeface="Times New Roman" panose="02020603050405020304" pitchFamily="18" charset="0"/>
            </a:endParaRPr>
          </a:p>
        </p:txBody>
      </p:sp>
      <p:pic>
        <p:nvPicPr>
          <p:cNvPr id="6" name="Picture 5" descr="Снимок экрана 2017-09-04 в 19.34.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"/>
            <a:ext cx="5076056" cy="2504539"/>
          </a:xfrm>
          <a:prstGeom prst="rect">
            <a:avLst/>
          </a:prstGeom>
        </p:spPr>
      </p:pic>
      <p:sp>
        <p:nvSpPr>
          <p:cNvPr id="8" name="Round Same Side Corner Rectangle 4"/>
          <p:cNvSpPr/>
          <p:nvPr/>
        </p:nvSpPr>
        <p:spPr>
          <a:xfrm>
            <a:off x="152400" y="-387424"/>
            <a:ext cx="9144001" cy="39989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defTabSz="800100">
              <a:spcBef>
                <a:spcPct val="0"/>
              </a:spcBef>
            </a:pPr>
            <a:endParaRPr lang="ru-RU" sz="1600" b="1" kern="1200" dirty="0">
              <a:latin typeface="FranklinGothicBookC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4624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БЕЗОПАСНАЯ</a:t>
            </a:r>
          </a:p>
          <a:p>
            <a:pPr algn="ctr"/>
            <a:r>
              <a:rPr lang="ru-RU" sz="4400" b="1" dirty="0" smtClean="0"/>
              <a:t>ДОРОГА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241FC-620E-4B9F-AC82-898CE14FC3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99592" y="160895"/>
            <a:ext cx="8686800" cy="10358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>
              <a:defRPr/>
            </a:pPr>
            <a:r>
              <a:rPr lang="ru-RU" b="1" cap="all" dirty="0" smtClean="0">
                <a:solidFill>
                  <a:schemeClr val="tx1"/>
                </a:solidFill>
                <a:latin typeface="FranklinGothicHeavyC"/>
              </a:rPr>
              <a:t>Со</a:t>
            </a:r>
            <a:r>
              <a:rPr lang="en-US" b="1" cap="all" dirty="0" smtClean="0">
                <a:solidFill>
                  <a:schemeClr val="tx1"/>
                </a:solidFill>
                <a:latin typeface="FranklinGothicHeavyC"/>
              </a:rPr>
              <a:t>веты автомобилистам</a:t>
            </a:r>
            <a:endParaRPr kumimoji="0" lang="ru-RU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GothicHeavyC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868561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800100">
              <a:spcBef>
                <a:spcPct val="0"/>
              </a:spcBef>
            </a:pPr>
            <a:r>
              <a:rPr lang="en-US" sz="1600" b="1" cap="all" dirty="0" smtClean="0">
                <a:solidFill>
                  <a:srgbClr val="FF0000"/>
                </a:solidFill>
                <a:latin typeface="FranklinGothicHeavyC"/>
              </a:rPr>
              <a:t>Соблюдение этих правил </a:t>
            </a:r>
            <a:r>
              <a:rPr lang="en-US" sz="1600" b="1" cap="all" dirty="0" smtClean="0">
                <a:solidFill>
                  <a:srgbClr val="FF0000"/>
                </a:solidFill>
                <a:latin typeface="FranklinGothicHeavyC"/>
              </a:rPr>
              <a:t>Со</a:t>
            </a:r>
            <a:r>
              <a:rPr lang="ru-RU" sz="1600" b="1" cap="all" dirty="0" smtClean="0">
                <a:solidFill>
                  <a:srgbClr val="FF0000"/>
                </a:solidFill>
                <a:latin typeface="FranklinGothicHeavyC"/>
              </a:rPr>
              <a:t>хранит вашу жизнь </a:t>
            </a:r>
          </a:p>
          <a:p>
            <a:pPr marL="0" lvl="1" algn="ctr" defTabSz="800100">
              <a:spcBef>
                <a:spcPct val="0"/>
              </a:spcBef>
            </a:pPr>
            <a:r>
              <a:rPr lang="ru-RU" sz="1600" b="1" cap="all" dirty="0" smtClean="0">
                <a:solidFill>
                  <a:srgbClr val="FF0000"/>
                </a:solidFill>
                <a:latin typeface="FranklinGothicHeavyC"/>
              </a:rPr>
              <a:t>и жизнь мотоциклиста!</a:t>
            </a:r>
            <a:endParaRPr lang="ru-RU" sz="1600" b="1" dirty="0">
              <a:latin typeface="FranklinGothicHeavyC"/>
              <a:cs typeface="Times New Roman" panose="02020603050405020304" pitchFamily="18" charset="0"/>
            </a:endParaRPr>
          </a:p>
        </p:txBody>
      </p:sp>
      <p:sp>
        <p:nvSpPr>
          <p:cNvPr id="15" name="Round Same Side Corner Rectangle 4"/>
          <p:cNvSpPr/>
          <p:nvPr/>
        </p:nvSpPr>
        <p:spPr>
          <a:xfrm>
            <a:off x="1300336" y="980728"/>
            <a:ext cx="4495800" cy="22322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0" anchor="ctr" anchorCtr="0">
            <a:noAutofit/>
          </a:bodyPr>
          <a:lstStyle/>
          <a:p>
            <a:pPr marL="0" lvl="1" algn="ctr" defTabSz="800100">
              <a:spcBef>
                <a:spcPct val="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FranklinGothicBookC"/>
                <a:cs typeface="Times New Roman" panose="02020603050405020304" pitchFamily="18" charset="0"/>
              </a:rPr>
              <a:t>• ИЗБЕГАЙТЕ РЕЗКИХ МАНЕВРОВ </a:t>
            </a:r>
            <a:endParaRPr lang="ru-RU" sz="1400" b="1" dirty="0" smtClean="0">
              <a:solidFill>
                <a:srgbClr val="FF0000"/>
              </a:solidFill>
              <a:latin typeface="FranklinGothicBookC"/>
              <a:cs typeface="Times New Roman" panose="02020603050405020304" pitchFamily="18" charset="0"/>
            </a:endParaRPr>
          </a:p>
          <a:p>
            <a:pPr marL="0" lvl="1" algn="ctr" defTabSz="800100">
              <a:spcBef>
                <a:spcPct val="0"/>
              </a:spcBef>
            </a:pP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Чем более прогнозируемо вы маневрируете, тем проще участникам движения предугадать ваши дальнейшие перестроения. </a:t>
            </a:r>
            <a:endParaRPr lang="ru-RU" sz="1400" b="1" dirty="0" smtClean="0">
              <a:latin typeface="FranklinGothicBookC"/>
              <a:cs typeface="Times New Roman" panose="02020603050405020304" pitchFamily="18" charset="0"/>
            </a:endParaRPr>
          </a:p>
          <a:p>
            <a:pPr marL="0" lvl="1" defTabSz="800100">
              <a:spcBef>
                <a:spcPct val="0"/>
              </a:spcBef>
            </a:pPr>
            <a:endParaRPr lang="en-US" sz="1400" b="1" dirty="0" smtClean="0">
              <a:latin typeface="FranklinGothicBookC"/>
              <a:cs typeface="Times New Roman" panose="02020603050405020304" pitchFamily="18" charset="0"/>
            </a:endParaRPr>
          </a:p>
        </p:txBody>
      </p:sp>
      <p:pic>
        <p:nvPicPr>
          <p:cNvPr id="16" name="Picture 6" descr="Снимок экрана 2017-09-04 в 19.38.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3" y="1"/>
            <a:ext cx="3203846" cy="249289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6" y="2564904"/>
            <a:ext cx="40324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spcBef>
                <a:spcPct val="0"/>
              </a:spcBef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0" lvl="1" defTabSz="800100">
              <a:spcBef>
                <a:spcPct val="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ТОРМОЗИТЕ АККУРАТНО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Тормозной путь мотоцикла длиннее, чем у автомобил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я. П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ри резком нажатии на тормоз вы не оставляете шанса едущему позади вас мотоциклисту.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lvl="1" defTabSz="800100">
              <a:spcBef>
                <a:spcPct val="0"/>
              </a:spcBef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0" lvl="1" defTabSz="800100">
              <a:spcBef>
                <a:spcPct val="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ОТКРЫВАЯ ДВЕРЬ В ПРОБКЕ ИЛИ У КРАЯ ДОРОГИ, ПОСМОТРИТЕ В ЗЕРКАЛА</a:t>
            </a:r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1" defTabSz="800100">
              <a:spcBef>
                <a:spcPct val="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В мегаполис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с высокой плотностью движения мотоцикл может проезжать в непосредственной близости от Вашего автомобиля.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 Same Side Corner Rectangle 4"/>
          <p:cNvSpPr/>
          <p:nvPr/>
        </p:nvSpPr>
        <p:spPr>
          <a:xfrm>
            <a:off x="4419600" y="2420888"/>
            <a:ext cx="4495800" cy="3240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0" anchor="ctr" anchorCtr="0">
            <a:noAutofit/>
          </a:bodyPr>
          <a:lstStyle/>
          <a:p>
            <a:pPr marL="0" lvl="1" defTabSz="800100">
              <a:spcBef>
                <a:spcPct val="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FranklinGothicBookC"/>
                <a:cs typeface="Times New Roman" panose="02020603050405020304" pitchFamily="18" charset="0"/>
              </a:rPr>
              <a:t>• ПЕРЕД ПЕРЕСТРОЕНИЕМ ВКЛЮЧИТЕ ПОВОРОТНИК</a:t>
            </a:r>
            <a:endParaRPr lang="ru-RU" sz="1400" b="1" dirty="0" smtClean="0">
              <a:solidFill>
                <a:srgbClr val="FF0000"/>
              </a:solidFill>
              <a:latin typeface="FranklinGothicBookC"/>
              <a:cs typeface="Times New Roman" panose="02020603050405020304" pitchFamily="18" charset="0"/>
            </a:endParaRPr>
          </a:p>
          <a:p>
            <a:pPr marL="0" lvl="1" defTabSz="800100">
              <a:spcBef>
                <a:spcPct val="0"/>
              </a:spcBef>
            </a:pP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Это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безусловное требование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ПДД</a:t>
            </a:r>
            <a:r>
              <a:rPr lang="ru-RU" sz="1400" b="1" dirty="0" smtClean="0">
                <a:latin typeface="FranklinGothicBookC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и это </a:t>
            </a:r>
            <a:r>
              <a:rPr lang="ru-RU" sz="1400" b="1" dirty="0" smtClean="0">
                <a:latin typeface="FranklinGothicBookC"/>
                <a:cs typeface="Times New Roman" panose="02020603050405020304" pitchFamily="18" charset="0"/>
              </a:rPr>
              <a:t>-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жизненно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важно для мотоциклиста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.</a:t>
            </a:r>
            <a:endParaRPr lang="ru-RU" sz="1400" b="1" dirty="0" smtClean="0">
              <a:latin typeface="FranklinGothicBookC"/>
              <a:cs typeface="Times New Roman" panose="02020603050405020304" pitchFamily="18" charset="0"/>
            </a:endParaRPr>
          </a:p>
          <a:p>
            <a:pPr marL="0" lvl="1" defTabSz="800100">
              <a:spcBef>
                <a:spcPct val="0"/>
              </a:spcBef>
            </a:pPr>
            <a:endParaRPr lang="en-US" sz="1400" b="1" dirty="0" smtClean="0">
              <a:latin typeface="FranklinGothicBookC"/>
              <a:cs typeface="Times New Roman" panose="02020603050405020304" pitchFamily="18" charset="0"/>
            </a:endParaRPr>
          </a:p>
          <a:p>
            <a:pPr marL="0" lvl="1" defTabSz="800100">
              <a:spcBef>
                <a:spcPct val="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FranklinGothicBookC"/>
                <a:cs typeface="Times New Roman" panose="02020603050405020304" pitchFamily="18" charset="0"/>
              </a:rPr>
              <a:t>• СМОТРИТЕ В ЗЕРКАЛА ЗАДНЕГО ВИДА ПРИ ПАРКОВКЕ И МАНЕВРЕ</a:t>
            </a:r>
            <a:endParaRPr lang="ru-RU" sz="1400" b="1" dirty="0" smtClean="0">
              <a:solidFill>
                <a:srgbClr val="FF0000"/>
              </a:solidFill>
              <a:latin typeface="FranklinGothicBookC"/>
              <a:cs typeface="Times New Roman" panose="02020603050405020304" pitchFamily="18" charset="0"/>
            </a:endParaRPr>
          </a:p>
          <a:p>
            <a:pPr marL="0" lvl="1" defTabSz="800100">
              <a:spcBef>
                <a:spcPct val="0"/>
              </a:spcBef>
            </a:pP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Когда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вы заезжаете </a:t>
            </a:r>
            <a:r>
              <a:rPr lang="ru-RU" sz="1400" b="1" dirty="0" smtClean="0">
                <a:latin typeface="FranklinGothicBookC"/>
                <a:cs typeface="Times New Roman" panose="02020603050405020304" pitchFamily="18" charset="0"/>
              </a:rPr>
              <a:t>на парковку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или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выезжаете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latin typeface="FranklinGothicBookC"/>
                <a:cs typeface="Times New Roman" panose="02020603050405020304" pitchFamily="18" charset="0"/>
              </a:rPr>
              <a:t>нее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,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смотрите по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сторонам</a:t>
            </a:r>
            <a:r>
              <a:rPr lang="ru-RU" sz="1400" b="1" dirty="0" smtClean="0">
                <a:latin typeface="FranklinGothicBookC"/>
                <a:cs typeface="Times New Roman" panose="02020603050405020304" pitchFamily="18" charset="0"/>
              </a:rPr>
              <a:t>.</a:t>
            </a:r>
          </a:p>
          <a:p>
            <a:pPr marL="0" lvl="1" defTabSz="800100">
              <a:spcBef>
                <a:spcPct val="0"/>
              </a:spcBef>
            </a:pP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Мотоцикл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значительно меньше машины и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плохо </a:t>
            </a:r>
            <a:r>
              <a:rPr lang="en-US" sz="1400" b="1" dirty="0" smtClean="0">
                <a:latin typeface="FranklinGothicBookC"/>
                <a:cs typeface="Times New Roman" panose="02020603050405020304" pitchFamily="18" charset="0"/>
              </a:rPr>
              <a:t>заметен в дорожном потоке.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140</Words>
  <Application>Microsoft Office PowerPoint</Application>
  <PresentationFormat>Экран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ОАО "НК "Роснефть"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eeasyanova</dc:creator>
  <cp:lastModifiedBy>eeasyanova</cp:lastModifiedBy>
  <cp:revision>3</cp:revision>
  <dcterms:created xsi:type="dcterms:W3CDTF">2017-09-05T08:26:39Z</dcterms:created>
  <dcterms:modified xsi:type="dcterms:W3CDTF">2017-09-05T08:35:47Z</dcterms:modified>
</cp:coreProperties>
</file>